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Ubuntu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Ubuntu-bold.fntdata"/><Relationship Id="rId10" Type="http://schemas.openxmlformats.org/officeDocument/2006/relationships/slide" Target="slides/slide6.xml"/><Relationship Id="rId32" Type="http://schemas.openxmlformats.org/officeDocument/2006/relationships/font" Target="fonts/Ubuntu-regular.fntdata"/><Relationship Id="rId13" Type="http://schemas.openxmlformats.org/officeDocument/2006/relationships/slide" Target="slides/slide9.xml"/><Relationship Id="rId35" Type="http://schemas.openxmlformats.org/officeDocument/2006/relationships/font" Target="fonts/Ubuntu-boldItalic.fntdata"/><Relationship Id="rId12" Type="http://schemas.openxmlformats.org/officeDocument/2006/relationships/slide" Target="slides/slide8.xml"/><Relationship Id="rId34" Type="http://schemas.openxmlformats.org/officeDocument/2006/relationships/font" Target="fonts/Ubuntu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V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re et texte vertic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itre vertical et text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e de titr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re et contenu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Titre de sec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eux contenu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re seul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u avec légen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 avec légen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9" Type="http://schemas.openxmlformats.org/officeDocument/2006/relationships/image" Target="../media/image08.jpg"/><Relationship Id="rId5" Type="http://schemas.openxmlformats.org/officeDocument/2006/relationships/image" Target="../media/image09.png"/><Relationship Id="rId6" Type="http://schemas.openxmlformats.org/officeDocument/2006/relationships/image" Target="../media/image00.png"/><Relationship Id="rId7" Type="http://schemas.openxmlformats.org/officeDocument/2006/relationships/image" Target="../media/image06.png"/><Relationship Id="rId8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7.jpg"/><Relationship Id="rId7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10" Type="http://schemas.openxmlformats.org/officeDocument/2006/relationships/image" Target="../media/image02.png"/><Relationship Id="rId9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27.png"/><Relationship Id="rId6" Type="http://schemas.openxmlformats.org/officeDocument/2006/relationships/image" Target="../media/image02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4392" y="1395491"/>
            <a:ext cx="3076574" cy="34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2582" y="76280"/>
            <a:ext cx="1914523" cy="208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80845" y="4143051"/>
            <a:ext cx="2086414" cy="236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27900" y="2157290"/>
            <a:ext cx="1864098" cy="211534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679085" y="2183583"/>
            <a:ext cx="6098371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fr-FR" sz="4800" u="none" cap="none" strike="noStrike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IoT &amp; Smart devices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965675" y="3160158"/>
            <a:ext cx="505911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rgbClr val="757070"/>
                </a:solidFill>
                <a:latin typeface="Ubuntu"/>
                <a:ea typeface="Ubuntu"/>
                <a:cs typeface="Ubuntu"/>
                <a:sym typeface="Ubuntu"/>
              </a:rPr>
              <a:t>When electronics meets computer science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853297" y="5077753"/>
            <a:ext cx="5077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3600">
                <a:solidFill>
                  <a:srgbClr val="FFC000"/>
                </a:solidFill>
                <a:latin typeface="Ubuntu"/>
                <a:ea typeface="Ubuntu"/>
                <a:cs typeface="Ubuntu"/>
                <a:sym typeface="Ubuntu"/>
              </a:rPr>
              <a:t>Amine BENDAHMANE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853297" y="5770130"/>
            <a:ext cx="59146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Doctorant en Intelligence Artificielle et Robotique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419104" y="5400798"/>
            <a:ext cx="1018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photo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9012" y="4447832"/>
            <a:ext cx="6400799" cy="218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64" y="4545496"/>
            <a:ext cx="1987578" cy="196557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Connected </a:t>
            </a:r>
            <a:r>
              <a:rPr lang="fr-FR" sz="40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≠</a:t>
            </a: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 Smart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088166" y="2096261"/>
            <a:ext cx="70331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Smart gadgets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291839" y="3429000"/>
            <a:ext cx="8625839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Ce sont des appareils qui s’</a:t>
            </a:r>
            <a:r>
              <a:rPr lang="fr-FR" sz="4000" u="sng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adaptent</a:t>
            </a: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 à l’utilisateur en </a:t>
            </a:r>
            <a:r>
              <a:rPr lang="fr-FR" sz="4000" u="sng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améliorant</a:t>
            </a: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 petit à petit leurs fonctionnalités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804" y="35685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Connected </a:t>
            </a:r>
            <a:r>
              <a:rPr lang="fr-FR" sz="40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≠</a:t>
            </a: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 Smart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088166" y="2096261"/>
            <a:ext cx="70331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Smart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291839" y="4153964"/>
            <a:ext cx="8625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Utilise un algorithme intelligent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804" y="35685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218" name="Shape 218"/>
          <p:cNvCxnSpPr/>
          <p:nvPr/>
        </p:nvCxnSpPr>
        <p:spPr>
          <a:xfrm>
            <a:off x="7661303" y="3067940"/>
            <a:ext cx="0" cy="92552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Domotique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g0.mxstatic.com/wallpapers/3927234b7989759829f4b5e896c87ce0_large.jpeg" id="228" name="Shape 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4915" y="21769"/>
            <a:ext cx="10267049" cy="6847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anteconnectee.fr/blog/wp-content/uploads/2015/09/Fotolia_70783758_S.jpg" id="229" name="Shape 229"/>
          <p:cNvPicPr preferRelativeResize="0"/>
          <p:nvPr/>
        </p:nvPicPr>
        <p:blipFill rotWithShape="1">
          <a:blip r:embed="rId7">
            <a:alphaModFix/>
          </a:blip>
          <a:srcRect b="0" l="0" r="5221" t="0"/>
          <a:stretch/>
        </p:blipFill>
        <p:spPr>
          <a:xfrm>
            <a:off x="-294638" y="0"/>
            <a:ext cx="6817359" cy="719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m.jo/wp-content/uploads/2015/01/2.jpg" id="240" name="Shape 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0915" y="-477520"/>
            <a:ext cx="12294250" cy="83366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ealerscope.com/wp-content/uploads/sites/5/2015/11/smart-homes.jpg?3a7d00" id="251" name="Shape 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1333" y="-717391"/>
            <a:ext cx="12213333" cy="890046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2960264" y="2350013"/>
            <a:ext cx="8393536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Maison connectée</a:t>
            </a: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(remote controlled home)</a:t>
            </a: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≠</a:t>
            </a: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Maison intelligente</a:t>
            </a: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(smart home)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804" y="35685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19289" y="0"/>
            <a:ext cx="12192000" cy="68580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753" y="0"/>
            <a:ext cx="3040715" cy="1070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3759880" y="2844531"/>
            <a:ext cx="643574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5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168924" y="3147544"/>
            <a:ext cx="839353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Ce domaine appartient-il à l’informatique ou l’électronique ?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804" y="35685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19289" y="0"/>
            <a:ext cx="12192000" cy="68580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753" y="0"/>
            <a:ext cx="3040715" cy="1070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785516" y="2818893"/>
            <a:ext cx="643574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5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Les deux !</a:t>
            </a: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3" name="Shape 293"/>
          <p:cNvSpPr txBox="1"/>
          <p:nvPr/>
        </p:nvSpPr>
        <p:spPr>
          <a:xfrm>
            <a:off x="4435051" y="4000185"/>
            <a:ext cx="513666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Mais on n’a pas besoin d’être spécialiste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IoT Boards</a:t>
            </a:r>
          </a:p>
        </p:txBody>
      </p:sp>
      <p:pic>
        <p:nvPicPr>
          <p:cNvPr descr="http://www.funkytech.fr/wp-content/uploads/2014/02/arduino_uno.png" id="302" name="Shape 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525" y="4099408"/>
            <a:ext cx="2712060" cy="2041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iki.openwrt.org/_media/media/raspberry_pi_foundation/rpi1bplus.png" id="303" name="Shape 3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2242" y="1240720"/>
            <a:ext cx="5020387" cy="3137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ltra-lab.net/sites/default/files/09266-01.jpg" id="304" name="Shape 3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3932" y="3971964"/>
            <a:ext cx="2296755" cy="2296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devinter.cpln.ch/pdf/img/bbb.png" id="305" name="Shape 3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4365307" y="3677919"/>
            <a:ext cx="3307667" cy="2463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2.artwhere.net/electronics-eetimes.com/images/01-edit-photos-uploads/2014/2014-12-december/intel-edison.png" id="306" name="Shape 306"/>
          <p:cNvPicPr preferRelativeResize="0"/>
          <p:nvPr/>
        </p:nvPicPr>
        <p:blipFill rotWithShape="1">
          <a:blip r:embed="rId9">
            <a:alphaModFix/>
          </a:blip>
          <a:srcRect b="15847" l="16032" r="14513" t="23149"/>
          <a:stretch/>
        </p:blipFill>
        <p:spPr>
          <a:xfrm>
            <a:off x="525650" y="1647222"/>
            <a:ext cx="4005512" cy="232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972" y="326760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580687" y="2003417"/>
            <a:ext cx="7033188" cy="160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The Internet of Things</a:t>
            </a:r>
          </a:p>
          <a:p>
            <a:pPr indent="0" lvl="0" marL="0" marR="0" rtl="0" algn="ctr">
              <a:spcBef>
                <a:spcPts val="1200"/>
              </a:spcBef>
              <a:buSzPct val="25000"/>
              <a:buNone/>
            </a:pPr>
            <a:r>
              <a:rPr lang="fr-FR" sz="4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(l’internet des objets)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580687" y="4676826"/>
            <a:ext cx="70331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Objets connectés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7097282" y="3734512"/>
            <a:ext cx="0" cy="92552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14" name="Shape 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972" y="35685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Arduino vs Raspberry ?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odeduino.com/wp-content/uploads/2014/07/ArduinoVSRaspberryPi.jpg" id="318" name="Shape 3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1333" y="-1007361"/>
            <a:ext cx="12234668" cy="91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Arduino vs Raspberry ?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odeduino.com/wp-content/uploads/2014/07/ArduinoVSRaspberryPi.jpg" id="329" name="Shape 3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1333" y="-1007361"/>
            <a:ext cx="12234668" cy="917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Shape 330"/>
          <p:cNvCxnSpPr/>
          <p:nvPr/>
        </p:nvCxnSpPr>
        <p:spPr>
          <a:xfrm>
            <a:off x="19288" y="0"/>
            <a:ext cx="12172711" cy="685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 flipH="1" rot="10800000">
            <a:off x="19286" y="-10883"/>
            <a:ext cx="12172711" cy="687976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" name="Shape 3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ardwarefun.com/wp-content/uploads/sites/2/2013/09/arduino-raspberry-pi.jpg" id="342" name="Shape 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51175" y="-91758"/>
            <a:ext cx="18318248" cy="73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-media-cache-ak0.pinimg.com/736x/67/07/e2/6707e2884230655001cb6880ac877a78.jpg" id="353" name="Shape 3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1335" y="-534035"/>
            <a:ext cx="12213333" cy="9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etas.de/thomas/raspberrypi/pibot-b/schraeg_3c.jpg" id="364" name="Shape 3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35280" y="-615010"/>
            <a:ext cx="12710160" cy="930666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753" y="0"/>
            <a:ext cx="3040715" cy="107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3149600" y="2579102"/>
            <a:ext cx="769111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5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Let’s see an example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497169" y="3779432"/>
            <a:ext cx="4908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Remote controlled home prototyping</a:t>
            </a: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1575" y="333292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9383" y="522445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5242" y="4278685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6594" y="2441189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2326340" y="2507619"/>
            <a:ext cx="626901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IoT ≠ Smart Gadget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2469496" y="3373262"/>
            <a:ext cx="813754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Ne pas comparer Arduino et Raspberry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650190" y="4292123"/>
            <a:ext cx="910882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Il est très facile de créer un IoT / Smart Gadget même pour un débutant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2922271" y="5246189"/>
            <a:ext cx="865727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Ce sont des domaines multidisciplinaires =&gt; équipe diversifiée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Conclusions</a:t>
            </a:r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753" y="0"/>
            <a:ext cx="3040715" cy="107019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3107110" y="2770868"/>
            <a:ext cx="769111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5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Merci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4498582" y="5210205"/>
            <a:ext cx="49081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bendahmane.amine@gmail.com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http://github.com/AmineHorseman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journaldugeek.com/wp-content/blogs.dir/1/files/2015/11/google-glass-at-work-eboow.jpg" id="125" name="Shape 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045" y="-1530911"/>
            <a:ext cx="12194043" cy="914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://i.dailymail.co.uk/i/pix/2013/08/20/article-0-1B374FF1000005DC-474_634x419.jpg" id="136" name="Shape 13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i.dailymail.co.uk/i/pix/2013/08/20/article-0-1B374FF1000005DC-474_634x419.jpg" id="137" name="Shape 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2213333" cy="807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es-baroudeurs.fr/wp-content/uploads/2013/12/google-glasses-velo-vue.jpg" id="148" name="Shape 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046" y="2027"/>
            <a:ext cx="12194046" cy="904391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net1.cbsistatic.com/hub/i/r/2014/11/14/976abc28-a858-40e5-9a93-d51b16bc6cc3/resize/1170xauto/7d26cf886f402b0bfaa247157c5fa3e7/samsung-galaxy-gear-s-10.jpg" id="159" name="Shape 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88" y="-10884"/>
            <a:ext cx="12233024" cy="68797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What is IoT ?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90" y="278473"/>
            <a:ext cx="751716" cy="751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usine-digitale.fr/mediatheque/1/9/9/000287991/internet-objets.png" id="170" name="Shape 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88" y="-264160"/>
            <a:ext cx="12194046" cy="74213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753" y="0"/>
            <a:ext cx="3040715" cy="107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4007708" y="2647977"/>
            <a:ext cx="643574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5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Connected ≠ Smart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83985" y="3708998"/>
            <a:ext cx="4908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Ne pas confondre IoT et Gadgets Intelligents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9" y="0"/>
            <a:ext cx="12172708" cy="686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8" y="0"/>
            <a:ext cx="12194044" cy="15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1442354" y="296666"/>
            <a:ext cx="63604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Connected </a:t>
            </a:r>
            <a:r>
              <a:rPr lang="fr-FR" sz="40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≠</a:t>
            </a:r>
            <a:r>
              <a:rPr lang="fr-FR" sz="4000">
                <a:solidFill>
                  <a:srgbClr val="F2F2F2"/>
                </a:solidFill>
                <a:latin typeface="Ubuntu"/>
                <a:ea typeface="Ubuntu"/>
                <a:cs typeface="Ubuntu"/>
                <a:sym typeface="Ubuntu"/>
              </a:rPr>
              <a:t> Smart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088166" y="2096261"/>
            <a:ext cx="70331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4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IoT (objets connectés)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291839" y="3429000"/>
            <a:ext cx="8625839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Ce sont des appareils qui peuvent se connecter à </a:t>
            </a:r>
            <a:r>
              <a:rPr lang="fr-FR" sz="4000" u="sng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Internet</a:t>
            </a:r>
            <a:r>
              <a:rPr lang="fr-FR" sz="40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 pour envoyer ou recevoir des données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972" y="356853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